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36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02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5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2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6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43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07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29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9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70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67BEC-CDD0-4D69-8F93-E61E70D9266E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8AAA4-AF2D-49C4-A3DF-96D35F3782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14B6CFA-C814-4C48-BBDC-32547358C013}"/>
              </a:ext>
            </a:extLst>
          </p:cNvPr>
          <p:cNvSpPr txBox="1"/>
          <p:nvPr/>
        </p:nvSpPr>
        <p:spPr>
          <a:xfrm>
            <a:off x="656080" y="1070744"/>
            <a:ext cx="553998" cy="2317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実施状況報告書</a:t>
            </a:r>
            <a:endParaRPr kumimoji="1" lang="ja-JP" altLang="en-US" sz="24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C6E4D2D-47C4-620C-E057-B26F831D36BA}"/>
              </a:ext>
            </a:extLst>
          </p:cNvPr>
          <p:cNvSpPr txBox="1"/>
          <p:nvPr/>
        </p:nvSpPr>
        <p:spPr>
          <a:xfrm>
            <a:off x="7070858" y="1068461"/>
            <a:ext cx="553998" cy="49772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傷害保険の契約内容（予定・実績）</a:t>
            </a:r>
            <a:endParaRPr lang="en-US" altLang="ja-JP" sz="2400" b="1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8376C8C-7F79-4519-E327-E78A3B804482}"/>
              </a:ext>
            </a:extLst>
          </p:cNvPr>
          <p:cNvSpPr txBox="1"/>
          <p:nvPr/>
        </p:nvSpPr>
        <p:spPr>
          <a:xfrm>
            <a:off x="6443373" y="1092200"/>
            <a:ext cx="553998" cy="41294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安全講習会の実施予定・実績</a:t>
            </a:r>
            <a:endParaRPr lang="en-US" altLang="ja-JP" sz="2400" b="1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F828011-9F88-B722-3D9F-0C05AD681445}"/>
              </a:ext>
            </a:extLst>
          </p:cNvPr>
          <p:cNvSpPr txBox="1"/>
          <p:nvPr/>
        </p:nvSpPr>
        <p:spPr>
          <a:xfrm>
            <a:off x="1850536" y="1096725"/>
            <a:ext cx="553998" cy="17757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収支確認表</a:t>
            </a:r>
            <a:endParaRPr kumimoji="1" lang="ja-JP" altLang="en-US" sz="2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9CE03CF-97B5-0024-2924-1306641037E1}"/>
              </a:ext>
            </a:extLst>
          </p:cNvPr>
          <p:cNvSpPr txBox="1"/>
          <p:nvPr/>
        </p:nvSpPr>
        <p:spPr>
          <a:xfrm>
            <a:off x="1258444" y="1079211"/>
            <a:ext cx="553998" cy="2317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実施状況整理票</a:t>
            </a:r>
            <a:endParaRPr kumimoji="1" lang="ja-JP" altLang="en-US" sz="2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8CBECD7-2162-2B83-D217-E237F19F3130}"/>
              </a:ext>
            </a:extLst>
          </p:cNvPr>
          <p:cNvSpPr txBox="1"/>
          <p:nvPr/>
        </p:nvSpPr>
        <p:spPr>
          <a:xfrm>
            <a:off x="2449219" y="1096725"/>
            <a:ext cx="553998" cy="17757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活動報告書</a:t>
            </a:r>
            <a:endParaRPr kumimoji="1" lang="ja-JP" altLang="en-US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C4B3945-E5CD-8484-AA78-50F19B5018F6}"/>
              </a:ext>
            </a:extLst>
          </p:cNvPr>
          <p:cNvSpPr txBox="1"/>
          <p:nvPr/>
        </p:nvSpPr>
        <p:spPr>
          <a:xfrm>
            <a:off x="7608557" y="1092200"/>
            <a:ext cx="553998" cy="251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資機材稼働台帳</a:t>
            </a:r>
            <a:endParaRPr lang="en-US" altLang="ja-JP" sz="2400" b="1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E468B4D-461C-ADC0-0AD8-138E66160D37}"/>
              </a:ext>
            </a:extLst>
          </p:cNvPr>
          <p:cNvSpPr txBox="1"/>
          <p:nvPr/>
        </p:nvSpPr>
        <p:spPr>
          <a:xfrm>
            <a:off x="8227893" y="1068462"/>
            <a:ext cx="553998" cy="49772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ja-JP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資機材整理帳（資機材購入</a:t>
            </a:r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場合）</a:t>
            </a:r>
            <a:endParaRPr lang="en-US" altLang="ja-JP" sz="2400" b="1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46C1666-E391-E6F4-990F-78A2AB04C3CF}"/>
              </a:ext>
            </a:extLst>
          </p:cNvPr>
          <p:cNvSpPr txBox="1"/>
          <p:nvPr/>
        </p:nvSpPr>
        <p:spPr>
          <a:xfrm>
            <a:off x="8600394" y="1076929"/>
            <a:ext cx="492443" cy="5765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ja-JP" sz="20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資機材</a:t>
            </a:r>
            <a:r>
              <a:rPr lang="ja-JP" altLang="en-US" sz="20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の支出簿 ＋ 領収書等</a:t>
            </a:r>
            <a:r>
              <a:rPr lang="ja-JP" altLang="ja-JP" sz="20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（資機材購入</a:t>
            </a:r>
            <a:r>
              <a:rPr lang="ja-JP" altLang="en-US" sz="20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20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場合）</a:t>
            </a:r>
            <a:endParaRPr lang="en-US" altLang="ja-JP" sz="2000" b="1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7DEFA1A-3C3D-3489-6D07-2EDCAF9B6CF6}"/>
              </a:ext>
            </a:extLst>
          </p:cNvPr>
          <p:cNvSpPr txBox="1"/>
          <p:nvPr/>
        </p:nvSpPr>
        <p:spPr>
          <a:xfrm>
            <a:off x="63899" y="1068461"/>
            <a:ext cx="492443" cy="55010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ja-JP" sz="20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地域協議会へ提出する前にチェックするリスト</a:t>
            </a:r>
            <a:endParaRPr kumimoji="1" lang="ja-JP" altLang="en-US" sz="20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8323C16-4069-56EC-947C-0045BF81D912}"/>
              </a:ext>
            </a:extLst>
          </p:cNvPr>
          <p:cNvSpPr txBox="1"/>
          <p:nvPr/>
        </p:nvSpPr>
        <p:spPr>
          <a:xfrm>
            <a:off x="1134533" y="406400"/>
            <a:ext cx="690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提出する書類一覧（全体）</a:t>
            </a:r>
          </a:p>
        </p:txBody>
      </p:sp>
      <p:sp>
        <p:nvSpPr>
          <p:cNvPr id="52" name="矢印: 右 51">
            <a:extLst>
              <a:ext uri="{FF2B5EF4-FFF2-40B4-BE49-F238E27FC236}">
                <a16:creationId xmlns:a16="http://schemas.microsoft.com/office/drawing/2014/main" id="{6D64A1B1-4DD3-0995-7A38-EACD328A97E9}"/>
              </a:ext>
            </a:extLst>
          </p:cNvPr>
          <p:cNvSpPr/>
          <p:nvPr/>
        </p:nvSpPr>
        <p:spPr>
          <a:xfrm>
            <a:off x="538848" y="1852824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矢印: 右 52">
            <a:extLst>
              <a:ext uri="{FF2B5EF4-FFF2-40B4-BE49-F238E27FC236}">
                <a16:creationId xmlns:a16="http://schemas.microsoft.com/office/drawing/2014/main" id="{0AC69052-663A-2C5B-EAE7-F6E25236AC4B}"/>
              </a:ext>
            </a:extLst>
          </p:cNvPr>
          <p:cNvSpPr/>
          <p:nvPr/>
        </p:nvSpPr>
        <p:spPr>
          <a:xfrm>
            <a:off x="1199629" y="186129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矢印: 右 53">
            <a:extLst>
              <a:ext uri="{FF2B5EF4-FFF2-40B4-BE49-F238E27FC236}">
                <a16:creationId xmlns:a16="http://schemas.microsoft.com/office/drawing/2014/main" id="{16DF03C2-3939-1E96-A152-1B8AFF25DC29}"/>
              </a:ext>
            </a:extLst>
          </p:cNvPr>
          <p:cNvSpPr/>
          <p:nvPr/>
        </p:nvSpPr>
        <p:spPr>
          <a:xfrm>
            <a:off x="1796143" y="186129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矢印: 右 54">
            <a:extLst>
              <a:ext uri="{FF2B5EF4-FFF2-40B4-BE49-F238E27FC236}">
                <a16:creationId xmlns:a16="http://schemas.microsoft.com/office/drawing/2014/main" id="{50128C71-7D1A-E79D-B7E5-74836166C33E}"/>
              </a:ext>
            </a:extLst>
          </p:cNvPr>
          <p:cNvSpPr/>
          <p:nvPr/>
        </p:nvSpPr>
        <p:spPr>
          <a:xfrm>
            <a:off x="2400180" y="186129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矢印: 右 55">
            <a:extLst>
              <a:ext uri="{FF2B5EF4-FFF2-40B4-BE49-F238E27FC236}">
                <a16:creationId xmlns:a16="http://schemas.microsoft.com/office/drawing/2014/main" id="{DEEF0199-C888-E972-4B16-27C6067697A1}"/>
              </a:ext>
            </a:extLst>
          </p:cNvPr>
          <p:cNvSpPr/>
          <p:nvPr/>
        </p:nvSpPr>
        <p:spPr>
          <a:xfrm>
            <a:off x="2998273" y="1852824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35D7C1DE-983C-5678-F3DE-082F1CA6D2BC}"/>
              </a:ext>
            </a:extLst>
          </p:cNvPr>
          <p:cNvSpPr/>
          <p:nvPr/>
        </p:nvSpPr>
        <p:spPr>
          <a:xfrm>
            <a:off x="3604570" y="1852824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矢印: 右 57">
            <a:extLst>
              <a:ext uri="{FF2B5EF4-FFF2-40B4-BE49-F238E27FC236}">
                <a16:creationId xmlns:a16="http://schemas.microsoft.com/office/drawing/2014/main" id="{811599D4-DE29-7ED0-4C01-1E373974C7AB}"/>
              </a:ext>
            </a:extLst>
          </p:cNvPr>
          <p:cNvSpPr/>
          <p:nvPr/>
        </p:nvSpPr>
        <p:spPr>
          <a:xfrm>
            <a:off x="6947548" y="187594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C9812461-3066-7118-3D14-B867EFAC5547}"/>
              </a:ext>
            </a:extLst>
          </p:cNvPr>
          <p:cNvSpPr/>
          <p:nvPr/>
        </p:nvSpPr>
        <p:spPr>
          <a:xfrm>
            <a:off x="7543219" y="187594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矢印: 右 59">
            <a:extLst>
              <a:ext uri="{FF2B5EF4-FFF2-40B4-BE49-F238E27FC236}">
                <a16:creationId xmlns:a16="http://schemas.microsoft.com/office/drawing/2014/main" id="{037B5415-31F3-9BFC-4765-640F9C7E04DC}"/>
              </a:ext>
            </a:extLst>
          </p:cNvPr>
          <p:cNvSpPr/>
          <p:nvPr/>
        </p:nvSpPr>
        <p:spPr>
          <a:xfrm>
            <a:off x="8098611" y="187594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33520A-270D-B1FF-F2F0-5A70A9C5446B}"/>
              </a:ext>
            </a:extLst>
          </p:cNvPr>
          <p:cNvSpPr txBox="1"/>
          <p:nvPr/>
        </p:nvSpPr>
        <p:spPr>
          <a:xfrm>
            <a:off x="3102676" y="1096725"/>
            <a:ext cx="553998" cy="17757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活動記録</a:t>
            </a: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2B5B72-1F22-2779-9E5A-96F73C34AF88}"/>
              </a:ext>
            </a:extLst>
          </p:cNvPr>
          <p:cNvSpPr txBox="1"/>
          <p:nvPr/>
        </p:nvSpPr>
        <p:spPr>
          <a:xfrm>
            <a:off x="3705949" y="1092200"/>
            <a:ext cx="553998" cy="22916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作業写真整理帳</a:t>
            </a: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5B387D1E-EEF0-D446-2A09-547CC1E52697}"/>
              </a:ext>
            </a:extLst>
          </p:cNvPr>
          <p:cNvSpPr/>
          <p:nvPr/>
        </p:nvSpPr>
        <p:spPr>
          <a:xfrm>
            <a:off x="4215937" y="1852824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75A5CF9F-1041-A438-86EC-A344BF0D5189}"/>
              </a:ext>
            </a:extLst>
          </p:cNvPr>
          <p:cNvSpPr/>
          <p:nvPr/>
        </p:nvSpPr>
        <p:spPr>
          <a:xfrm>
            <a:off x="5156391" y="1848535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46D174-C495-7D3F-E90A-31EC541356E7}"/>
              </a:ext>
            </a:extLst>
          </p:cNvPr>
          <p:cNvSpPr txBox="1"/>
          <p:nvPr/>
        </p:nvSpPr>
        <p:spPr>
          <a:xfrm>
            <a:off x="4290634" y="1081453"/>
            <a:ext cx="923330" cy="49642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日当支払一覧表・日当受領書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活動費支出簿・領収書・レシート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A9FE5C1-7E71-C1C4-205F-3EAB6A77DB88}"/>
              </a:ext>
            </a:extLst>
          </p:cNvPr>
          <p:cNvSpPr txBox="1"/>
          <p:nvPr/>
        </p:nvSpPr>
        <p:spPr>
          <a:xfrm>
            <a:off x="5263553" y="1068461"/>
            <a:ext cx="553998" cy="42587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モニタリング結果報告書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B88E7CD7-29D9-5E7D-CEDC-83056B1711FA}"/>
              </a:ext>
            </a:extLst>
          </p:cNvPr>
          <p:cNvSpPr/>
          <p:nvPr/>
        </p:nvSpPr>
        <p:spPr>
          <a:xfrm>
            <a:off x="5754454" y="186129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86DD46CF-96D4-B4FD-C5E2-4C274D997CC3}"/>
              </a:ext>
            </a:extLst>
          </p:cNvPr>
          <p:cNvSpPr/>
          <p:nvPr/>
        </p:nvSpPr>
        <p:spPr>
          <a:xfrm>
            <a:off x="6329192" y="1861291"/>
            <a:ext cx="197269" cy="3810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DDD705-93ED-260F-E19B-F54B51781DFD}"/>
              </a:ext>
            </a:extLst>
          </p:cNvPr>
          <p:cNvSpPr txBox="1"/>
          <p:nvPr/>
        </p:nvSpPr>
        <p:spPr>
          <a:xfrm>
            <a:off x="5827110" y="1076929"/>
            <a:ext cx="553998" cy="53746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ja-JP" sz="2400" b="1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関係人口創出・維持タイプ結果報告書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2BE161-8239-E734-5708-C678F318676F}"/>
              </a:ext>
            </a:extLst>
          </p:cNvPr>
          <p:cNvSpPr txBox="1"/>
          <p:nvPr/>
        </p:nvSpPr>
        <p:spPr>
          <a:xfrm>
            <a:off x="863146" y="3932998"/>
            <a:ext cx="3271336" cy="224676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この他に、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交付金の交付申請書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20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（通帳の振込口座番号の</a:t>
            </a:r>
            <a:endParaRPr lang="en-US" altLang="ja-JP" sz="20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20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わかる部分を添付）</a:t>
            </a:r>
            <a:endParaRPr lang="en-US" altLang="ja-JP" sz="20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sz="20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森林・山村多面的機能発揮に対する効果チェックシート</a:t>
            </a:r>
            <a:endParaRPr lang="en-US" altLang="ja-JP" sz="20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34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F1871B5-6C73-F464-9F5B-6A35828C985A}"/>
              </a:ext>
            </a:extLst>
          </p:cNvPr>
          <p:cNvSpPr txBox="1"/>
          <p:nvPr/>
        </p:nvSpPr>
        <p:spPr>
          <a:xfrm>
            <a:off x="228599" y="160866"/>
            <a:ext cx="8534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提出する書類一覧（活動推進費 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+ 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各タイプ）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C99ACF-5DE4-6765-3149-46FEAF4B3832}"/>
              </a:ext>
            </a:extLst>
          </p:cNvPr>
          <p:cNvSpPr txBox="1"/>
          <p:nvPr/>
        </p:nvSpPr>
        <p:spPr>
          <a:xfrm>
            <a:off x="304798" y="5128638"/>
            <a:ext cx="85344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安全講習会の日当、謝礼及び傷害保険を計上する場合は、</a:t>
            </a:r>
            <a:endParaRPr kumimoji="1" lang="en-US" altLang="ja-JP" sz="24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活動推進費または主たる活動タイプで一括して支出する</a:t>
            </a:r>
            <a:endParaRPr kumimoji="1" lang="en-US" altLang="ja-JP" sz="24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chemeClr val="accent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委託作業に関する提出する書類は、事務局に相談する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AE5B75B-702D-8388-6993-D091A1D09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732" y="853546"/>
            <a:ext cx="7793017" cy="416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98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</TotalTime>
  <Words>188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7</cp:revision>
  <dcterms:created xsi:type="dcterms:W3CDTF">2022-07-08T02:15:04Z</dcterms:created>
  <dcterms:modified xsi:type="dcterms:W3CDTF">2023-01-11T02:09:20Z</dcterms:modified>
</cp:coreProperties>
</file>